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2918400" cy="43891200"/>
  <p:notesSz cx="6858000" cy="9144000"/>
  <p:defaultText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824">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5620"/>
    <p:restoredTop sz="94660"/>
  </p:normalViewPr>
  <p:slideViewPr>
    <p:cSldViewPr showGuides="1">
      <p:cViewPr>
        <p:scale>
          <a:sx n="30" d="100"/>
          <a:sy n="30" d="100"/>
        </p:scale>
        <p:origin x="474" y="-408"/>
      </p:cViewPr>
      <p:guideLst>
        <p:guide orient="horz" pos="13824"/>
        <p:guide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2843FD-F1F7-4EB5-BD57-6E169954E9D7}" type="datetimeFigureOut">
              <a:rPr lang="en-US" smtClean="0"/>
              <a:t>4/23/2019</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1E8B1-803E-46D8-80E1-2ECC42BDD396}" type="slidenum">
              <a:rPr lang="en-US" smtClean="0"/>
              <a:t>‹#›</a:t>
            </a:fld>
            <a:endParaRPr lang="en-US"/>
          </a:p>
        </p:txBody>
      </p:sp>
    </p:spTree>
    <p:extLst>
      <p:ext uri="{BB962C8B-B14F-4D97-AF65-F5344CB8AC3E}">
        <p14:creationId xmlns:p14="http://schemas.microsoft.com/office/powerpoint/2010/main" val="2205695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1E8B1-803E-46D8-80E1-2ECC42BDD396}" type="slidenum">
              <a:rPr lang="en-US" smtClean="0"/>
              <a:t>1</a:t>
            </a:fld>
            <a:endParaRPr lang="en-US"/>
          </a:p>
        </p:txBody>
      </p:sp>
    </p:spTree>
    <p:extLst>
      <p:ext uri="{BB962C8B-B14F-4D97-AF65-F5344CB8AC3E}">
        <p14:creationId xmlns:p14="http://schemas.microsoft.com/office/powerpoint/2010/main" val="2490823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58317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ight Triangle 6"/>
          <p:cNvSpPr/>
          <p:nvPr userDrawn="1"/>
        </p:nvSpPr>
        <p:spPr>
          <a:xfrm>
            <a:off x="0" y="40651176"/>
            <a:ext cx="24688800" cy="3240024"/>
          </a:xfrm>
          <a:prstGeom prst="rtTriangle">
            <a:avLst/>
          </a:prstGeom>
          <a:gradFill flip="none" rotWithShape="1">
            <a:gsLst>
              <a:gs pos="0">
                <a:schemeClr val="tx2">
                  <a:lumMod val="75000"/>
                </a:schemeClr>
              </a:gs>
              <a:gs pos="44000">
                <a:schemeClr val="tx2">
                  <a:lumMod val="60000"/>
                  <a:lumOff val="40000"/>
                </a:schemeClr>
              </a:gs>
              <a:gs pos="100000">
                <a:schemeClr val="tx2">
                  <a:lumMod val="7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p:cNvSpPr/>
          <p:nvPr userDrawn="1"/>
        </p:nvSpPr>
        <p:spPr>
          <a:xfrm>
            <a:off x="0" y="40651177"/>
            <a:ext cx="17068800" cy="355244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userDrawn="1"/>
        </p:nvSpPr>
        <p:spPr>
          <a:xfrm>
            <a:off x="0" y="40651176"/>
            <a:ext cx="12382500" cy="3544824"/>
          </a:xfrm>
          <a:prstGeom prst="rtTriangle">
            <a:avLst/>
          </a:prstGeom>
          <a:gradFill flip="none" rotWithShape="1">
            <a:gsLst>
              <a:gs pos="0">
                <a:schemeClr val="bg2">
                  <a:lumMod val="50000"/>
                </a:schemeClr>
              </a:gs>
              <a:gs pos="44000">
                <a:schemeClr val="bg2">
                  <a:lumMod val="90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userDrawn="1"/>
        </p:nvSpPr>
        <p:spPr>
          <a:xfrm rot="10800000">
            <a:off x="8229600" y="0"/>
            <a:ext cx="24688800" cy="3552445"/>
          </a:xfrm>
          <a:prstGeom prst="rtTriangle">
            <a:avLst/>
          </a:prstGeom>
          <a:gradFill flip="none" rotWithShape="1">
            <a:gsLst>
              <a:gs pos="0">
                <a:schemeClr val="tx2">
                  <a:lumMod val="75000"/>
                </a:schemeClr>
              </a:gs>
              <a:gs pos="44000">
                <a:schemeClr val="tx2">
                  <a:lumMod val="60000"/>
                  <a:lumOff val="40000"/>
                </a:schemeClr>
              </a:gs>
              <a:gs pos="100000">
                <a:schemeClr val="tx2">
                  <a:lumMod val="7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userDrawn="1"/>
        </p:nvSpPr>
        <p:spPr>
          <a:xfrm rot="10800000">
            <a:off x="15849600" y="2"/>
            <a:ext cx="17068800" cy="355244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p:cNvSpPr/>
          <p:nvPr userDrawn="1"/>
        </p:nvSpPr>
        <p:spPr>
          <a:xfrm rot="10800000">
            <a:off x="20574000" y="1"/>
            <a:ext cx="12382500" cy="3544824"/>
          </a:xfrm>
          <a:prstGeom prst="rtTriangle">
            <a:avLst/>
          </a:prstGeom>
          <a:gradFill flip="none" rotWithShape="1">
            <a:gsLst>
              <a:gs pos="0">
                <a:schemeClr val="bg2">
                  <a:lumMod val="50000"/>
                </a:schemeClr>
              </a:gs>
              <a:gs pos="44000">
                <a:schemeClr val="bg2">
                  <a:lumMod val="90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9746821"/>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438912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438912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6160" indent="-1371600" algn="l" defTabSz="4389120"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400" indent="-1097280" algn="l" defTabSz="4389120"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9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52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7008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464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920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37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1.gif"/><Relationship Id="rId21" Type="http://schemas.openxmlformats.org/officeDocument/2006/relationships/image" Target="../media/image18.png"/><Relationship Id="rId7" Type="http://schemas.openxmlformats.org/officeDocument/2006/relationships/image" Target="../media/image4.jpe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3.jpeg"/><Relationship Id="rId11" Type="http://schemas.openxmlformats.org/officeDocument/2006/relationships/image" Target="../media/image8.png"/><Relationship Id="rId24" Type="http://schemas.openxmlformats.org/officeDocument/2006/relationships/image" Target="../media/image21.png"/><Relationship Id="rId5" Type="http://schemas.microsoft.com/office/2007/relationships/hdphoto" Target="../media/hdphoto1.wdp"/><Relationship Id="rId15" Type="http://schemas.openxmlformats.org/officeDocument/2006/relationships/image" Target="../media/image12.png"/><Relationship Id="rId23" Type="http://schemas.openxmlformats.org/officeDocument/2006/relationships/image" Target="../media/image20.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6.jpeg"/><Relationship Id="rId14" Type="http://schemas.openxmlformats.org/officeDocument/2006/relationships/image" Target="../media/image11.png"/><Relationship Id="rId2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 y="3200400"/>
            <a:ext cx="32918399" cy="1631216"/>
          </a:xfrm>
          <a:prstGeom prst="rect">
            <a:avLst/>
          </a:prstGeom>
          <a:noFill/>
        </p:spPr>
        <p:txBody>
          <a:bodyPr wrap="square" rtlCol="0">
            <a:spAutoFit/>
          </a:bodyPr>
          <a:lstStyle/>
          <a:p>
            <a:pPr algn="ctr"/>
            <a:r>
              <a:rPr lang="en-US" sz="9600" b="1" dirty="0" smtClean="0"/>
              <a:t>“Satellite-Shaped Water Bottle : GT-SR 001”</a:t>
            </a:r>
            <a:endParaRPr lang="en-US" sz="9600" b="1" dirty="0"/>
          </a:p>
        </p:txBody>
      </p:sp>
      <p:sp>
        <p:nvSpPr>
          <p:cNvPr id="16" name="TextBox 15"/>
          <p:cNvSpPr txBox="1"/>
          <p:nvPr/>
        </p:nvSpPr>
        <p:spPr>
          <a:xfrm>
            <a:off x="76200" y="4876800"/>
            <a:ext cx="32918399" cy="1107996"/>
          </a:xfrm>
          <a:prstGeom prst="rect">
            <a:avLst/>
          </a:prstGeom>
          <a:noFill/>
        </p:spPr>
        <p:txBody>
          <a:bodyPr wrap="square" rtlCol="0">
            <a:spAutoFit/>
          </a:bodyPr>
          <a:lstStyle/>
          <a:p>
            <a:pPr algn="ctr"/>
            <a:r>
              <a:rPr lang="en-US" sz="6600" dirty="0" smtClean="0">
                <a:latin typeface="Helvetica" pitchFamily="34" charset="0"/>
              </a:rPr>
              <a:t>Eric Qiu</a:t>
            </a:r>
            <a:endParaRPr lang="en-US" sz="6600" dirty="0">
              <a:latin typeface="Helvetica" pitchFamily="34" charset="0"/>
            </a:endParaRPr>
          </a:p>
        </p:txBody>
      </p:sp>
      <p:sp>
        <p:nvSpPr>
          <p:cNvPr id="17" name="Rectangle 16"/>
          <p:cNvSpPr/>
          <p:nvPr/>
        </p:nvSpPr>
        <p:spPr>
          <a:xfrm>
            <a:off x="19278600" y="0"/>
            <a:ext cx="13280271" cy="3505200"/>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solidFill>
                  <a:schemeClr val="tx1">
                    <a:lumMod val="50000"/>
                    <a:lumOff val="50000"/>
                  </a:schemeClr>
                </a:solidFill>
              </a:rPr>
              <a:t>ME 1770 Creative Ideation Design Project</a:t>
            </a:r>
          </a:p>
          <a:p>
            <a:pPr algn="ctr"/>
            <a:r>
              <a:rPr lang="en-US" sz="4800" b="1" dirty="0" smtClean="0">
                <a:solidFill>
                  <a:schemeClr val="tx1">
                    <a:lumMod val="50000"/>
                    <a:lumOff val="50000"/>
                  </a:schemeClr>
                </a:solidFill>
              </a:rPr>
              <a:t>Instructor: Dr. Raghu Pucha</a:t>
            </a:r>
          </a:p>
        </p:txBody>
      </p:sp>
      <p:sp>
        <p:nvSpPr>
          <p:cNvPr id="26" name="Rectangle 25"/>
          <p:cNvSpPr/>
          <p:nvPr/>
        </p:nvSpPr>
        <p:spPr>
          <a:xfrm>
            <a:off x="2327598" y="6802214"/>
            <a:ext cx="13716000" cy="853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2" name="Rectangle 21"/>
          <p:cNvSpPr/>
          <p:nvPr/>
        </p:nvSpPr>
        <p:spPr>
          <a:xfrm>
            <a:off x="2286000" y="7010400"/>
            <a:ext cx="137160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i="1" dirty="0" smtClean="0"/>
              <a:t>Product Description and </a:t>
            </a:r>
          </a:p>
          <a:p>
            <a:pPr algn="ctr"/>
            <a:r>
              <a:rPr lang="en-US" sz="5400" b="1" i="1" dirty="0" smtClean="0"/>
              <a:t>Creative Ideation</a:t>
            </a:r>
            <a:endParaRPr lang="en-US" sz="5400" b="1" i="1" dirty="0"/>
          </a:p>
        </p:txBody>
      </p:sp>
      <p:sp>
        <p:nvSpPr>
          <p:cNvPr id="27" name="Rectangle 26"/>
          <p:cNvSpPr/>
          <p:nvPr/>
        </p:nvSpPr>
        <p:spPr>
          <a:xfrm>
            <a:off x="2286000" y="16383000"/>
            <a:ext cx="13716000" cy="853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3" name="Rectangle 22"/>
          <p:cNvSpPr/>
          <p:nvPr/>
        </p:nvSpPr>
        <p:spPr>
          <a:xfrm>
            <a:off x="2286000" y="16383000"/>
            <a:ext cx="137160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i="1" dirty="0" smtClean="0"/>
              <a:t>Multi-view Drawings</a:t>
            </a:r>
            <a:endParaRPr lang="en-US" sz="5400" b="1" i="1" dirty="0"/>
          </a:p>
        </p:txBody>
      </p:sp>
      <p:sp>
        <p:nvSpPr>
          <p:cNvPr id="28" name="Rectangle 27"/>
          <p:cNvSpPr/>
          <p:nvPr/>
        </p:nvSpPr>
        <p:spPr>
          <a:xfrm>
            <a:off x="2405585" y="25755600"/>
            <a:ext cx="29184600" cy="148243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5" name="Rectangle 24"/>
          <p:cNvSpPr/>
          <p:nvPr/>
        </p:nvSpPr>
        <p:spPr>
          <a:xfrm>
            <a:off x="2286000" y="25984200"/>
            <a:ext cx="194310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i="1" dirty="0" smtClean="0"/>
              <a:t>GDT , </a:t>
            </a:r>
            <a:r>
              <a:rPr lang="en-US" sz="5400" b="1" i="1" smtClean="0"/>
              <a:t>Part working </a:t>
            </a:r>
            <a:r>
              <a:rPr lang="en-US" sz="5400" b="1" i="1" dirty="0" smtClean="0"/>
              <a:t>Drawings and Assembly Instructions</a:t>
            </a:r>
            <a:endParaRPr lang="en-US" sz="5400" b="1" i="1" dirty="0"/>
          </a:p>
        </p:txBody>
      </p:sp>
      <p:sp>
        <p:nvSpPr>
          <p:cNvPr id="31" name="Rectangle 30"/>
          <p:cNvSpPr/>
          <p:nvPr/>
        </p:nvSpPr>
        <p:spPr>
          <a:xfrm>
            <a:off x="16840200" y="7010400"/>
            <a:ext cx="13716000" cy="853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32" name="Rectangle 31"/>
          <p:cNvSpPr/>
          <p:nvPr/>
        </p:nvSpPr>
        <p:spPr>
          <a:xfrm>
            <a:off x="16840200" y="7010400"/>
            <a:ext cx="137160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i="1" dirty="0" smtClean="0"/>
              <a:t>Thumbnail Sketches and Perspective View</a:t>
            </a:r>
            <a:endParaRPr lang="en-US" sz="5400" b="1" i="1" dirty="0"/>
          </a:p>
        </p:txBody>
      </p:sp>
      <p:sp>
        <p:nvSpPr>
          <p:cNvPr id="34" name="Rectangle 33"/>
          <p:cNvSpPr/>
          <p:nvPr/>
        </p:nvSpPr>
        <p:spPr>
          <a:xfrm>
            <a:off x="16840200" y="16424195"/>
            <a:ext cx="13716000" cy="853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35" name="Rectangle 34"/>
          <p:cNvSpPr/>
          <p:nvPr/>
        </p:nvSpPr>
        <p:spPr>
          <a:xfrm>
            <a:off x="16840200" y="16383000"/>
            <a:ext cx="137160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i="1" dirty="0" smtClean="0"/>
              <a:t>Part and Assembly Models</a:t>
            </a:r>
            <a:endParaRPr lang="en-US" sz="5400" b="1"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286" y="304800"/>
            <a:ext cx="18560143" cy="2362200"/>
          </a:xfrm>
          <a:prstGeom prst="rect">
            <a:avLst/>
          </a:prstGeom>
        </p:spPr>
      </p:pic>
      <p:pic>
        <p:nvPicPr>
          <p:cNvPr id="3" name="Picture 2"/>
          <p:cNvPicPr>
            <a:picLocks noChangeAspect="1"/>
          </p:cNvPicPr>
          <p:nvPr/>
        </p:nvPicPr>
        <p:blipFill>
          <a:blip r:embed="rId4">
            <a:duotone>
              <a:prstClr val="black"/>
              <a:srgbClr val="FFFF00">
                <a:tint val="45000"/>
                <a:satMod val="400000"/>
              </a:srgbClr>
            </a:duotone>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24884142" y="40226673"/>
            <a:ext cx="7772400" cy="3740727"/>
          </a:xfrm>
          <a:prstGeom prst="rect">
            <a:avLst/>
          </a:prstGeom>
        </p:spPr>
      </p:pic>
      <p:sp>
        <p:nvSpPr>
          <p:cNvPr id="21" name="TextBox 20"/>
          <p:cNvSpPr txBox="1"/>
          <p:nvPr/>
        </p:nvSpPr>
        <p:spPr>
          <a:xfrm>
            <a:off x="2743200" y="8695844"/>
            <a:ext cx="12518484" cy="6001643"/>
          </a:xfrm>
          <a:prstGeom prst="rect">
            <a:avLst/>
          </a:prstGeom>
          <a:noFill/>
        </p:spPr>
        <p:txBody>
          <a:bodyPr wrap="square" rtlCol="0">
            <a:spAutoFit/>
          </a:bodyPr>
          <a:lstStyle/>
          <a:p>
            <a:r>
              <a:rPr lang="en-US" sz="3200" dirty="0"/>
              <a:t>The original concept came to </a:t>
            </a:r>
            <a:r>
              <a:rPr lang="en-US" sz="3200" dirty="0" smtClean="0"/>
              <a:t>mind when I realized that </a:t>
            </a:r>
            <a:r>
              <a:rPr lang="en-US" sz="3200" dirty="0"/>
              <a:t>the cylindrical body of a standard satellite, if hollowed out, resembles the shape of a skinnier-than-usual mug, which happens to be a common gift shop item. The </a:t>
            </a:r>
            <a:r>
              <a:rPr lang="en-US" sz="3200" dirty="0" err="1"/>
              <a:t>UnTiED</a:t>
            </a:r>
            <a:r>
              <a:rPr lang="en-US" sz="3200" dirty="0"/>
              <a:t> ideation method was therefore ‘Design ideas by seeking random connections with unusual combinations between unrelated concepts’. </a:t>
            </a:r>
          </a:p>
          <a:p>
            <a:r>
              <a:rPr lang="en-US" sz="3200" dirty="0"/>
              <a:t>The following problem was that, although the body of the satellite is somewhat cylindrical, the other most noticeable feature of satellites are the massive solar panel ‘wings’ on either side of the body, and these have little to no use on a mug. Therefore, ‘conversion for other use’ provided the idea that at once, the object can be a mug, or the more aesthetically minded customer can attach the wings and use the object as a decoration</a:t>
            </a:r>
            <a:r>
              <a:rPr lang="en-US" sz="3200" dirty="0" smtClean="0"/>
              <a:t>.</a:t>
            </a:r>
            <a:endParaRPr lang="en-US" sz="3200" dirty="0"/>
          </a:p>
        </p:txBody>
      </p:sp>
      <p:sp>
        <p:nvSpPr>
          <p:cNvPr id="37" name="TextBox 36"/>
          <p:cNvSpPr txBox="1"/>
          <p:nvPr/>
        </p:nvSpPr>
        <p:spPr>
          <a:xfrm>
            <a:off x="2327598" y="17373600"/>
            <a:ext cx="2684301"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FFFF00"/>
                </a:solidFill>
                <a:effectLst/>
                <a:uLnTx/>
                <a:uFillTx/>
              </a:rPr>
              <a:t>Hand</a:t>
            </a:r>
            <a:r>
              <a:rPr kumimoji="0" lang="en-US" sz="2800" b="1" i="0" u="none" strike="noStrike" kern="0" cap="none" spc="0" normalizeH="0" noProof="0" dirty="0" smtClean="0">
                <a:ln>
                  <a:noFill/>
                </a:ln>
                <a:solidFill>
                  <a:srgbClr val="FFFF00"/>
                </a:solidFill>
                <a:effectLst/>
                <a:uLnTx/>
                <a:uFillTx/>
              </a:rPr>
              <a:t> Sketches</a:t>
            </a:r>
            <a:endParaRPr kumimoji="0" lang="en-US" sz="2800" b="1" i="0" u="none" strike="noStrike" kern="0" cap="none" spc="0" normalizeH="0" baseline="0" noProof="0" dirty="0" smtClean="0">
              <a:ln>
                <a:noFill/>
              </a:ln>
              <a:solidFill>
                <a:srgbClr val="FFFF00"/>
              </a:solidFill>
              <a:effectLst/>
              <a:uLnTx/>
              <a:uFillTx/>
            </a:endParaRPr>
          </a:p>
        </p:txBody>
      </p:sp>
      <p:sp>
        <p:nvSpPr>
          <p:cNvPr id="38" name="TextBox 37"/>
          <p:cNvSpPr txBox="1"/>
          <p:nvPr/>
        </p:nvSpPr>
        <p:spPr>
          <a:xfrm>
            <a:off x="16822899" y="7984958"/>
            <a:ext cx="2684301"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FFFF00"/>
                </a:solidFill>
                <a:effectLst/>
                <a:uLnTx/>
                <a:uFillTx/>
              </a:rPr>
              <a:t>Hand</a:t>
            </a:r>
            <a:r>
              <a:rPr kumimoji="0" lang="en-US" sz="2800" b="1" i="0" u="none" strike="noStrike" kern="0" cap="none" spc="0" normalizeH="0" noProof="0" dirty="0" smtClean="0">
                <a:ln>
                  <a:noFill/>
                </a:ln>
                <a:solidFill>
                  <a:srgbClr val="FFFF00"/>
                </a:solidFill>
                <a:effectLst/>
                <a:uLnTx/>
                <a:uFillTx/>
              </a:rPr>
              <a:t> Sketches</a:t>
            </a:r>
            <a:endParaRPr kumimoji="0" lang="en-US" sz="2800" b="1" i="0" u="none" strike="noStrike" kern="0" cap="none" spc="0" normalizeH="0" baseline="0" noProof="0" dirty="0" smtClean="0">
              <a:ln>
                <a:noFill/>
              </a:ln>
              <a:solidFill>
                <a:srgbClr val="FFFF00"/>
              </a:solidFill>
              <a:effectLst/>
              <a:uLnTx/>
              <a:uFillTx/>
            </a:endParaRPr>
          </a:p>
        </p:txBody>
      </p:sp>
      <p:sp>
        <p:nvSpPr>
          <p:cNvPr id="39" name="TextBox 38"/>
          <p:cNvSpPr txBox="1"/>
          <p:nvPr/>
        </p:nvSpPr>
        <p:spPr>
          <a:xfrm>
            <a:off x="16899099" y="17307580"/>
            <a:ext cx="8475501"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FFFF00"/>
                </a:solidFill>
                <a:effectLst/>
                <a:uLnTx/>
                <a:uFillTx/>
              </a:rPr>
              <a:t>CAD (Define material / texture or Color for each part)</a:t>
            </a:r>
          </a:p>
        </p:txBody>
      </p:sp>
      <p:sp>
        <p:nvSpPr>
          <p:cNvPr id="40" name="TextBox 39"/>
          <p:cNvSpPr txBox="1"/>
          <p:nvPr/>
        </p:nvSpPr>
        <p:spPr>
          <a:xfrm>
            <a:off x="2286000" y="26822400"/>
            <a:ext cx="2684301"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FFFF00"/>
                </a:solidFill>
                <a:effectLst/>
                <a:uLnTx/>
                <a:uFillTx/>
              </a:rPr>
              <a:t>CAD</a:t>
            </a:r>
          </a:p>
        </p:txBody>
      </p:sp>
      <p:pic>
        <p:nvPicPr>
          <p:cNvPr id="29" name="Content Placeholder 4">
            <a:extLst>
              <a:ext uri="{FF2B5EF4-FFF2-40B4-BE49-F238E27FC236}">
                <a16:creationId xmlns:a16="http://schemas.microsoft.com/office/drawing/2014/main" id="{F687BB80-0898-4F3C-A1B1-DC044A04CCAF}"/>
              </a:ext>
            </a:extLst>
          </p:cNvPr>
          <p:cNvPicPr>
            <a:picLocks noGrp="1" noChangeAspect="1"/>
          </p:cNvPicPr>
          <p:nvPr/>
        </p:nvPicPr>
        <p:blipFill rotWithShape="1">
          <a:blip r:embed="rId6" cstate="print">
            <a:extLst>
              <a:ext uri="{28A0092B-C50C-407E-A947-70E740481C1C}">
                <a14:useLocalDpi xmlns:a14="http://schemas.microsoft.com/office/drawing/2010/main" val="0"/>
              </a:ext>
            </a:extLst>
          </a:blip>
          <a:srcRect r="28236"/>
          <a:stretch/>
        </p:blipFill>
        <p:spPr>
          <a:xfrm rot="5400000">
            <a:off x="17133791" y="8434106"/>
            <a:ext cx="6419645" cy="6709172"/>
          </a:xfrm>
          <a:prstGeom prst="rect">
            <a:avLst/>
          </a:prstGeom>
        </p:spPr>
      </p:pic>
      <p:pic>
        <p:nvPicPr>
          <p:cNvPr id="30" name="Content Placeholder 6">
            <a:extLst>
              <a:ext uri="{FF2B5EF4-FFF2-40B4-BE49-F238E27FC236}">
                <a16:creationId xmlns:a16="http://schemas.microsoft.com/office/drawing/2014/main" id="{070D08AC-D6A2-4BB7-B31E-71A3ECE19E0F}"/>
              </a:ext>
            </a:extLst>
          </p:cNvPr>
          <p:cNvPicPr>
            <a:picLocks noGrp="1" noChangeAspect="1"/>
          </p:cNvPicPr>
          <p:nvPr/>
        </p:nvPicPr>
        <p:blipFill rotWithShape="1">
          <a:blip r:embed="rId7" cstate="print">
            <a:extLst>
              <a:ext uri="{28A0092B-C50C-407E-A947-70E740481C1C}">
                <a14:useLocalDpi xmlns:a14="http://schemas.microsoft.com/office/drawing/2010/main" val="0"/>
              </a:ext>
            </a:extLst>
          </a:blip>
          <a:srcRect r="47411" b="3766"/>
          <a:stretch/>
        </p:blipFill>
        <p:spPr>
          <a:xfrm rot="5400000">
            <a:off x="24334116" y="8136134"/>
            <a:ext cx="5154295" cy="7073936"/>
          </a:xfrm>
          <a:prstGeom prst="rect">
            <a:avLst/>
          </a:prstGeom>
        </p:spPr>
      </p:pic>
      <p:pic>
        <p:nvPicPr>
          <p:cNvPr id="33" name="Content Placeholder 5">
            <a:extLst>
              <a:ext uri="{FF2B5EF4-FFF2-40B4-BE49-F238E27FC236}">
                <a16:creationId xmlns:a16="http://schemas.microsoft.com/office/drawing/2014/main" id="{7AB41A08-C516-4CCF-9030-255832B2735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41259"/>
          <a:stretch/>
        </p:blipFill>
        <p:spPr>
          <a:xfrm rot="5400000">
            <a:off x="3069208" y="17617165"/>
            <a:ext cx="5936617" cy="7579889"/>
          </a:xfrm>
          <a:prstGeom prst="rect">
            <a:avLst/>
          </a:prstGeom>
        </p:spPr>
      </p:pic>
      <p:pic>
        <p:nvPicPr>
          <p:cNvPr id="42" name="Content Placeholder 6">
            <a:extLst>
              <a:ext uri="{FF2B5EF4-FFF2-40B4-BE49-F238E27FC236}">
                <a16:creationId xmlns:a16="http://schemas.microsoft.com/office/drawing/2014/main" id="{81E912B2-9F28-49BD-A818-FFFFF0D8457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7538" r="34340"/>
          <a:stretch/>
        </p:blipFill>
        <p:spPr>
          <a:xfrm rot="5400000">
            <a:off x="9765582" y="18494830"/>
            <a:ext cx="6267816" cy="5903794"/>
          </a:xfrm>
          <a:prstGeom prst="rect">
            <a:avLst/>
          </a:prstGeom>
        </p:spPr>
      </p:pic>
      <p:pic>
        <p:nvPicPr>
          <p:cNvPr id="44" name="Picture 43">
            <a:extLst>
              <a:ext uri="{FF2B5EF4-FFF2-40B4-BE49-F238E27FC236}">
                <a16:creationId xmlns:a16="http://schemas.microsoft.com/office/drawing/2014/main" id="{49989411-2F54-4B50-8F58-DC34FFF5F9AF}"/>
              </a:ext>
            </a:extLst>
          </p:cNvPr>
          <p:cNvPicPr>
            <a:picLocks noChangeAspect="1"/>
          </p:cNvPicPr>
          <p:nvPr/>
        </p:nvPicPr>
        <p:blipFill rotWithShape="1">
          <a:blip r:embed="rId10">
            <a:extLst>
              <a:ext uri="{28A0092B-C50C-407E-A947-70E740481C1C}">
                <a14:useLocalDpi xmlns:a14="http://schemas.microsoft.com/office/drawing/2010/main" val="0"/>
              </a:ext>
            </a:extLst>
          </a:blip>
          <a:srcRect l="36340" t="35555" r="17259" b="24166"/>
          <a:stretch/>
        </p:blipFill>
        <p:spPr>
          <a:xfrm>
            <a:off x="16899099" y="18057135"/>
            <a:ext cx="7315200" cy="3571875"/>
          </a:xfrm>
          <a:prstGeom prst="rect">
            <a:avLst/>
          </a:prstGeom>
        </p:spPr>
      </p:pic>
      <p:pic>
        <p:nvPicPr>
          <p:cNvPr id="45" name="Content Placeholder 4">
            <a:extLst>
              <a:ext uri="{FF2B5EF4-FFF2-40B4-BE49-F238E27FC236}">
                <a16:creationId xmlns:a16="http://schemas.microsoft.com/office/drawing/2014/main" id="{4A018470-72BD-42FD-BDB2-5C6ED5EAA105}"/>
              </a:ext>
            </a:extLst>
          </p:cNvPr>
          <p:cNvPicPr>
            <a:picLocks noChangeAspect="1"/>
          </p:cNvPicPr>
          <p:nvPr/>
        </p:nvPicPr>
        <p:blipFill rotWithShape="1">
          <a:blip r:embed="rId11">
            <a:extLst>
              <a:ext uri="{28A0092B-C50C-407E-A947-70E740481C1C}">
                <a14:useLocalDpi xmlns:a14="http://schemas.microsoft.com/office/drawing/2010/main" val="0"/>
              </a:ext>
            </a:extLst>
          </a:blip>
          <a:srcRect l="43228" t="37941" r="37195" b="21781"/>
          <a:stretch/>
        </p:blipFill>
        <p:spPr>
          <a:xfrm>
            <a:off x="24332536" y="18057135"/>
            <a:ext cx="2679137" cy="3100387"/>
          </a:xfrm>
          <a:prstGeom prst="rect">
            <a:avLst/>
          </a:prstGeom>
        </p:spPr>
      </p:pic>
      <p:pic>
        <p:nvPicPr>
          <p:cNvPr id="46" name="Picture 45">
            <a:extLst>
              <a:ext uri="{FF2B5EF4-FFF2-40B4-BE49-F238E27FC236}">
                <a16:creationId xmlns:a16="http://schemas.microsoft.com/office/drawing/2014/main" id="{C52402C4-FD50-49EB-97EB-44619287A8DE}"/>
              </a:ext>
            </a:extLst>
          </p:cNvPr>
          <p:cNvPicPr>
            <a:picLocks noChangeAspect="1"/>
          </p:cNvPicPr>
          <p:nvPr/>
        </p:nvPicPr>
        <p:blipFill rotWithShape="1">
          <a:blip r:embed="rId12">
            <a:extLst>
              <a:ext uri="{28A0092B-C50C-407E-A947-70E740481C1C}">
                <a14:useLocalDpi xmlns:a14="http://schemas.microsoft.com/office/drawing/2010/main" val="0"/>
              </a:ext>
            </a:extLst>
          </a:blip>
          <a:srcRect l="44588" t="36528" r="33437" b="24167"/>
          <a:stretch/>
        </p:blipFill>
        <p:spPr>
          <a:xfrm>
            <a:off x="27129910" y="17942885"/>
            <a:ext cx="2679138" cy="2695576"/>
          </a:xfrm>
          <a:prstGeom prst="rect">
            <a:avLst/>
          </a:prstGeom>
        </p:spPr>
      </p:pic>
      <p:pic>
        <p:nvPicPr>
          <p:cNvPr id="47" name="Picture 46">
            <a:extLst>
              <a:ext uri="{FF2B5EF4-FFF2-40B4-BE49-F238E27FC236}">
                <a16:creationId xmlns:a16="http://schemas.microsoft.com/office/drawing/2014/main" id="{BD4D512E-98F7-4188-8AFD-945A5413CFA6}"/>
              </a:ext>
            </a:extLst>
          </p:cNvPr>
          <p:cNvPicPr>
            <a:picLocks noChangeAspect="1"/>
          </p:cNvPicPr>
          <p:nvPr/>
        </p:nvPicPr>
        <p:blipFill rotWithShape="1">
          <a:blip r:embed="rId13">
            <a:extLst>
              <a:ext uri="{28A0092B-C50C-407E-A947-70E740481C1C}">
                <a14:useLocalDpi xmlns:a14="http://schemas.microsoft.com/office/drawing/2010/main" val="0"/>
              </a:ext>
            </a:extLst>
          </a:blip>
          <a:srcRect l="46647" t="42348" r="36619" b="24300"/>
          <a:stretch/>
        </p:blipFill>
        <p:spPr>
          <a:xfrm>
            <a:off x="17176478" y="21658235"/>
            <a:ext cx="2635522" cy="2954365"/>
          </a:xfrm>
          <a:prstGeom prst="rect">
            <a:avLst/>
          </a:prstGeom>
        </p:spPr>
      </p:pic>
      <p:pic>
        <p:nvPicPr>
          <p:cNvPr id="48" name="Picture 47">
            <a:extLst>
              <a:ext uri="{FF2B5EF4-FFF2-40B4-BE49-F238E27FC236}">
                <a16:creationId xmlns:a16="http://schemas.microsoft.com/office/drawing/2014/main" id="{8BEF7124-2D33-4E8F-B087-CD4E366BCF8E}"/>
              </a:ext>
            </a:extLst>
          </p:cNvPr>
          <p:cNvPicPr>
            <a:picLocks noChangeAspect="1"/>
          </p:cNvPicPr>
          <p:nvPr/>
        </p:nvPicPr>
        <p:blipFill rotWithShape="1">
          <a:blip r:embed="rId14">
            <a:extLst>
              <a:ext uri="{28A0092B-C50C-407E-A947-70E740481C1C}">
                <a14:useLocalDpi xmlns:a14="http://schemas.microsoft.com/office/drawing/2010/main" val="0"/>
              </a:ext>
            </a:extLst>
          </a:blip>
          <a:srcRect l="46097" t="36112" r="32813" b="29027"/>
          <a:stretch/>
        </p:blipFill>
        <p:spPr>
          <a:xfrm>
            <a:off x="19937810" y="21910347"/>
            <a:ext cx="2571353" cy="2390775"/>
          </a:xfrm>
          <a:prstGeom prst="rect">
            <a:avLst/>
          </a:prstGeom>
        </p:spPr>
      </p:pic>
      <p:pic>
        <p:nvPicPr>
          <p:cNvPr id="49" name="Picture 48">
            <a:extLst>
              <a:ext uri="{FF2B5EF4-FFF2-40B4-BE49-F238E27FC236}">
                <a16:creationId xmlns:a16="http://schemas.microsoft.com/office/drawing/2014/main" id="{AB2E2D75-B410-4136-9070-C1BA910D9C80}"/>
              </a:ext>
            </a:extLst>
          </p:cNvPr>
          <p:cNvPicPr>
            <a:picLocks noChangeAspect="1"/>
          </p:cNvPicPr>
          <p:nvPr/>
        </p:nvPicPr>
        <p:blipFill rotWithShape="1">
          <a:blip r:embed="rId15">
            <a:extLst>
              <a:ext uri="{28A0092B-C50C-407E-A947-70E740481C1C}">
                <a14:useLocalDpi xmlns:a14="http://schemas.microsoft.com/office/drawing/2010/main" val="0"/>
              </a:ext>
            </a:extLst>
          </a:blip>
          <a:srcRect l="57492" t="46685" r="29898" b="31729"/>
          <a:stretch/>
        </p:blipFill>
        <p:spPr>
          <a:xfrm>
            <a:off x="22669500" y="22116356"/>
            <a:ext cx="2057400" cy="1981201"/>
          </a:xfrm>
          <a:prstGeom prst="rect">
            <a:avLst/>
          </a:prstGeom>
        </p:spPr>
      </p:pic>
      <p:pic>
        <p:nvPicPr>
          <p:cNvPr id="50" name="Picture 49">
            <a:extLst>
              <a:ext uri="{FF2B5EF4-FFF2-40B4-BE49-F238E27FC236}">
                <a16:creationId xmlns:a16="http://schemas.microsoft.com/office/drawing/2014/main" id="{7A23AE9E-A927-497F-8171-3CC89FC25AE5}"/>
              </a:ext>
            </a:extLst>
          </p:cNvPr>
          <p:cNvPicPr>
            <a:picLocks noChangeAspect="1"/>
          </p:cNvPicPr>
          <p:nvPr/>
        </p:nvPicPr>
        <p:blipFill rotWithShape="1">
          <a:blip r:embed="rId16">
            <a:extLst>
              <a:ext uri="{28A0092B-C50C-407E-A947-70E740481C1C}">
                <a14:useLocalDpi xmlns:a14="http://schemas.microsoft.com/office/drawing/2010/main" val="0"/>
              </a:ext>
            </a:extLst>
          </a:blip>
          <a:srcRect l="50859" t="33750" r="32500" b="25833"/>
          <a:stretch/>
        </p:blipFill>
        <p:spPr>
          <a:xfrm>
            <a:off x="24854354" y="21302723"/>
            <a:ext cx="2576419" cy="3519898"/>
          </a:xfrm>
          <a:prstGeom prst="rect">
            <a:avLst/>
          </a:prstGeom>
        </p:spPr>
      </p:pic>
      <p:sp>
        <p:nvSpPr>
          <p:cNvPr id="5" name="TextBox 4"/>
          <p:cNvSpPr txBox="1"/>
          <p:nvPr/>
        </p:nvSpPr>
        <p:spPr>
          <a:xfrm>
            <a:off x="27586076" y="20707683"/>
            <a:ext cx="2970123" cy="4031873"/>
          </a:xfrm>
          <a:prstGeom prst="rect">
            <a:avLst/>
          </a:prstGeom>
          <a:noFill/>
        </p:spPr>
        <p:txBody>
          <a:bodyPr wrap="square" rtlCol="0">
            <a:spAutoFit/>
          </a:bodyPr>
          <a:lstStyle/>
          <a:p>
            <a:r>
              <a:rPr lang="en-US" sz="3200" dirty="0" smtClean="0"/>
              <a:t>All parts: 1060 Aluminum Alloy</a:t>
            </a:r>
          </a:p>
          <a:p>
            <a:endParaRPr lang="en-US" sz="3200" dirty="0"/>
          </a:p>
          <a:p>
            <a:r>
              <a:rPr lang="en-US" sz="3200" dirty="0" smtClean="0"/>
              <a:t>Body/Mouth: RGB (203, 210, 239)</a:t>
            </a:r>
          </a:p>
          <a:p>
            <a:r>
              <a:rPr lang="en-US" sz="3200" dirty="0" smtClean="0"/>
              <a:t>Wings: RGB (0,31,191)</a:t>
            </a:r>
          </a:p>
        </p:txBody>
      </p:sp>
      <p:pic>
        <p:nvPicPr>
          <p:cNvPr id="7" name="Picture 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50493" y="27432000"/>
            <a:ext cx="8700619" cy="3207054"/>
          </a:xfrm>
          <a:prstGeom prst="rect">
            <a:avLst/>
          </a:prstGeom>
        </p:spPr>
      </p:pic>
      <p:pic>
        <p:nvPicPr>
          <p:cNvPr id="8" name="Picture 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576213" y="30558828"/>
            <a:ext cx="7360494" cy="3169520"/>
          </a:xfrm>
          <a:prstGeom prst="rect">
            <a:avLst/>
          </a:prstGeom>
        </p:spPr>
      </p:pic>
      <p:pic>
        <p:nvPicPr>
          <p:cNvPr id="9" name="Picture 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520631" y="26831383"/>
            <a:ext cx="2804649" cy="5304722"/>
          </a:xfrm>
          <a:prstGeom prst="rect">
            <a:avLst/>
          </a:prstGeom>
        </p:spPr>
      </p:pic>
      <p:pic>
        <p:nvPicPr>
          <p:cNvPr id="11" name="Picture 10"/>
          <p:cNvPicPr>
            <a:picLocks noChangeAspect="1"/>
          </p:cNvPicPr>
          <p:nvPr/>
        </p:nvPicPr>
        <p:blipFill rotWithShape="1">
          <a:blip r:embed="rId20">
            <a:extLst>
              <a:ext uri="{28A0092B-C50C-407E-A947-70E740481C1C}">
                <a14:useLocalDpi xmlns:a14="http://schemas.microsoft.com/office/drawing/2010/main" val="0"/>
              </a:ext>
            </a:extLst>
          </a:blip>
          <a:srcRect l="35980" r="44318"/>
          <a:stretch/>
        </p:blipFill>
        <p:spPr>
          <a:xfrm>
            <a:off x="26228455" y="26739835"/>
            <a:ext cx="2571535" cy="5722463"/>
          </a:xfrm>
          <a:prstGeom prst="rect">
            <a:avLst/>
          </a:prstGeom>
        </p:spPr>
      </p:pic>
      <p:pic>
        <p:nvPicPr>
          <p:cNvPr id="12" name="Picture 1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4281375" y="32299417"/>
            <a:ext cx="6385872" cy="3739731"/>
          </a:xfrm>
          <a:prstGeom prst="rect">
            <a:avLst/>
          </a:prstGeom>
        </p:spPr>
      </p:pic>
      <p:sp>
        <p:nvSpPr>
          <p:cNvPr id="13" name="TextBox 12"/>
          <p:cNvSpPr txBox="1"/>
          <p:nvPr/>
        </p:nvSpPr>
        <p:spPr>
          <a:xfrm>
            <a:off x="22760564" y="25622857"/>
            <a:ext cx="3249234" cy="1415772"/>
          </a:xfrm>
          <a:prstGeom prst="rect">
            <a:avLst/>
          </a:prstGeom>
          <a:noFill/>
        </p:spPr>
        <p:txBody>
          <a:bodyPr wrap="square" rtlCol="0">
            <a:spAutoFit/>
          </a:bodyPr>
          <a:lstStyle/>
          <a:p>
            <a:r>
              <a:rPr lang="en-US" dirty="0" smtClean="0"/>
              <a:t>Step 1</a:t>
            </a:r>
            <a:endParaRPr lang="en-US" dirty="0"/>
          </a:p>
        </p:txBody>
      </p:sp>
      <p:sp>
        <p:nvSpPr>
          <p:cNvPr id="14" name="TextBox 13"/>
          <p:cNvSpPr txBox="1"/>
          <p:nvPr/>
        </p:nvSpPr>
        <p:spPr>
          <a:xfrm>
            <a:off x="26368844" y="25627218"/>
            <a:ext cx="3024346" cy="1415772"/>
          </a:xfrm>
          <a:prstGeom prst="rect">
            <a:avLst/>
          </a:prstGeom>
          <a:noFill/>
        </p:spPr>
        <p:txBody>
          <a:bodyPr wrap="square" rtlCol="0">
            <a:spAutoFit/>
          </a:bodyPr>
          <a:lstStyle/>
          <a:p>
            <a:r>
              <a:rPr lang="en-US" dirty="0" smtClean="0"/>
              <a:t>Step 2</a:t>
            </a:r>
            <a:endParaRPr lang="en-US" dirty="0"/>
          </a:p>
        </p:txBody>
      </p:sp>
      <p:sp>
        <p:nvSpPr>
          <p:cNvPr id="19" name="TextBox 18"/>
          <p:cNvSpPr txBox="1"/>
          <p:nvPr/>
        </p:nvSpPr>
        <p:spPr>
          <a:xfrm>
            <a:off x="21014680" y="32428039"/>
            <a:ext cx="4084298" cy="1415772"/>
          </a:xfrm>
          <a:prstGeom prst="rect">
            <a:avLst/>
          </a:prstGeom>
          <a:noFill/>
        </p:spPr>
        <p:txBody>
          <a:bodyPr wrap="square" rtlCol="0">
            <a:spAutoFit/>
          </a:bodyPr>
          <a:lstStyle/>
          <a:p>
            <a:r>
              <a:rPr lang="en-US" dirty="0" smtClean="0"/>
              <a:t>Step 3</a:t>
            </a:r>
            <a:endParaRPr lang="en-US" dirty="0"/>
          </a:p>
        </p:txBody>
      </p:sp>
      <p:sp>
        <p:nvSpPr>
          <p:cNvPr id="20" name="TextBox 19"/>
          <p:cNvSpPr txBox="1"/>
          <p:nvPr/>
        </p:nvSpPr>
        <p:spPr>
          <a:xfrm>
            <a:off x="17797542" y="39599473"/>
            <a:ext cx="14173200" cy="584775"/>
          </a:xfrm>
          <a:prstGeom prst="rect">
            <a:avLst/>
          </a:prstGeom>
          <a:noFill/>
        </p:spPr>
        <p:txBody>
          <a:bodyPr wrap="square" rtlCol="0">
            <a:spAutoFit/>
          </a:bodyPr>
          <a:lstStyle/>
          <a:p>
            <a:r>
              <a:rPr lang="en-US" sz="3200" dirty="0" smtClean="0"/>
              <a:t>The wings are magnetic and can be assembled in many different permutations.</a:t>
            </a:r>
            <a:endParaRPr lang="en-US" sz="3200" dirty="0"/>
          </a:p>
        </p:txBody>
      </p:sp>
      <p:pic>
        <p:nvPicPr>
          <p:cNvPr id="24" name="Picture 2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336545" y="27769055"/>
            <a:ext cx="7785604" cy="5452418"/>
          </a:xfrm>
          <a:prstGeom prst="rect">
            <a:avLst/>
          </a:prstGeom>
        </p:spPr>
      </p:pic>
      <p:pic>
        <p:nvPicPr>
          <p:cNvPr id="53" name="Picture 5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928062" y="33713834"/>
            <a:ext cx="6059622" cy="4586927"/>
          </a:xfrm>
          <a:prstGeom prst="rect">
            <a:avLst/>
          </a:prstGeom>
        </p:spPr>
      </p:pic>
      <p:pic>
        <p:nvPicPr>
          <p:cNvPr id="54" name="Picture 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5142607" y="33785281"/>
            <a:ext cx="6106377" cy="4515480"/>
          </a:xfrm>
          <a:prstGeom prst="rect">
            <a:avLst/>
          </a:prstGeom>
        </p:spPr>
      </p:pic>
      <p:pic>
        <p:nvPicPr>
          <p:cNvPr id="55" name="Picture 5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576213" y="33856730"/>
            <a:ext cx="6030167" cy="4372585"/>
          </a:xfrm>
          <a:prstGeom prst="rect">
            <a:avLst/>
          </a:prstGeom>
        </p:spPr>
      </p:pic>
      <p:pic>
        <p:nvPicPr>
          <p:cNvPr id="6" name="Picture 5"/>
          <p:cNvPicPr>
            <a:picLocks noChangeAspect="1"/>
          </p:cNvPicPr>
          <p:nvPr/>
        </p:nvPicPr>
        <p:blipFill rotWithShape="1">
          <a:blip r:embed="rId20">
            <a:extLst>
              <a:ext uri="{28A0092B-C50C-407E-A947-70E740481C1C}">
                <a14:useLocalDpi xmlns:a14="http://schemas.microsoft.com/office/drawing/2010/main" val="0"/>
              </a:ext>
            </a:extLst>
          </a:blip>
          <a:srcRect l="3492" r="9316"/>
          <a:stretch/>
        </p:blipFill>
        <p:spPr>
          <a:xfrm>
            <a:off x="21651733" y="35636370"/>
            <a:ext cx="6596085" cy="3642489"/>
          </a:xfrm>
          <a:prstGeom prst="rect">
            <a:avLst/>
          </a:prstGeom>
        </p:spPr>
      </p:pic>
    </p:spTree>
    <p:extLst>
      <p:ext uri="{BB962C8B-B14F-4D97-AF65-F5344CB8AC3E}">
        <p14:creationId xmlns:p14="http://schemas.microsoft.com/office/powerpoint/2010/main" val="11332829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TotalTime>
  <Words>254</Words>
  <Application>Microsoft Office PowerPoint</Application>
  <PresentationFormat>Custom</PresentationFormat>
  <Paragraphs>25</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Helvetica</vt:lpstr>
      <vt:lpstr>Office Theme</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MARC_FM</dc:creator>
  <cp:lastModifiedBy>Qiu, Eric</cp:lastModifiedBy>
  <cp:revision>32</cp:revision>
  <dcterms:created xsi:type="dcterms:W3CDTF">2012-05-30T16:37:08Z</dcterms:created>
  <dcterms:modified xsi:type="dcterms:W3CDTF">2019-04-24T01:01:49Z</dcterms:modified>
</cp:coreProperties>
</file>